
<file path=[Content_Types].xml><?xml version="1.0" encoding="utf-8"?>
<Types xmlns="http://schemas.openxmlformats.org/package/2006/content-types">
  <Default Extension="fntdata" ContentType="application/x-fontdata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Merriweather" panose="00000500000000000000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8860E27-EB99-4137-A76E-5C79BCC84226}">
  <a:tblStyle styleId="{88860E27-EB99-4137-A76E-5C79BCC842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4592421-77E5-4030-9CCD-048926E0D18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802" y="6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9d6c31f986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29d6c31f986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9d6c31f986_0_1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9d6c31f986_0_1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d6c31f986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d6c31f986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349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9d6c31f986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9d6c31f986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9d6c31f986_0_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9d6c31f986_0_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9d6c31f98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9d6c31f98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9d6c31f986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9d6c31f986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9d6c31f986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9d6c31f986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9d6c31f986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9d6c31f986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9d6c31f986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9d6c31f986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9d6c31f986_0_1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9d6c31f986_0_1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hyperlink" Target="https://console.cloud.google.com/google/maps-apis/api-list?project=secure-theme-405222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www.basketball-reference.com/leagues/NBA_2023_games.html" TargetMode="External"/><Relationship Id="rId5" Type="http://schemas.openxmlformats.org/officeDocument/2006/relationships/hyperlink" Target="https://www.basketball-reference.com/leagues/NBA_2022_games.html" TargetMode="External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Cleveland Cavaliers Hackathon 2023</a:t>
            </a:r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subTitle" idx="1"/>
          </p:nvPr>
        </p:nvSpPr>
        <p:spPr>
          <a:xfrm>
            <a:off x="311700" y="1878550"/>
            <a:ext cx="51603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Presented by: Brogan Berkey and Liam Jennings</a:t>
            </a:r>
            <a:endParaRPr/>
          </a:p>
        </p:txBody>
      </p:sp>
      <p:pic>
        <p:nvPicPr>
          <p:cNvPr id="66" name="Google Shape;66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63598" y="2962124"/>
            <a:ext cx="2168699" cy="18658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1">
            <a:hlinkClick r:id="" action="ppaction://media"/>
            <a:extLst>
              <a:ext uri="{FF2B5EF4-FFF2-40B4-BE49-F238E27FC236}">
                <a16:creationId xmlns:a16="http://schemas.microsoft.com/office/drawing/2014/main" id="{F42562B8-FE4E-3C8C-BE1A-6B7BCD6441F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327525" y="2327275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38"/>
    </mc:Choice>
    <mc:Fallback xmlns="">
      <p:transition spd="slow" advTm="131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3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Three</a:t>
            </a:r>
            <a:endParaRPr/>
          </a:p>
        </p:txBody>
      </p:sp>
      <p:sp>
        <p:nvSpPr>
          <p:cNvPr id="127" name="Google Shape;127;p22"/>
          <p:cNvSpPr txBox="1">
            <a:spLocks noGrp="1"/>
          </p:cNvSpPr>
          <p:nvPr>
            <p:ph type="body" idx="1"/>
          </p:nvPr>
        </p:nvSpPr>
        <p:spPr>
          <a:xfrm>
            <a:off x="311725" y="2002200"/>
            <a:ext cx="3127500" cy="24969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K-Means Centers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Opponent All-Stars: 0.7872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Former All-Stars: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Distance: 592.0245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Top 5 Picks: 0.1702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Division: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Conference: 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Days: 4.3191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endParaRPr sz="1800"/>
          </a:p>
        </p:txBody>
      </p:sp>
      <p:graphicFrame>
        <p:nvGraphicFramePr>
          <p:cNvPr id="128" name="Google Shape;128;p22"/>
          <p:cNvGraphicFramePr/>
          <p:nvPr/>
        </p:nvGraphicFramePr>
        <p:xfrm>
          <a:off x="4699125" y="715713"/>
          <a:ext cx="3548175" cy="3998700"/>
        </p:xfrm>
        <a:graphic>
          <a:graphicData uri="http://schemas.openxmlformats.org/drawingml/2006/table">
            <a:tbl>
              <a:tblPr>
                <a:noFill/>
                <a:tableStyleId>{84592421-77E5-4030-9CCD-048926E0D18A}</a:tableStyleId>
              </a:tblPr>
              <a:tblGrid>
                <a:gridCol w="8612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71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7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Date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DOW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Opponent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Cluster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10/31/2023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TUE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York Knicks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11/26/2023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Toronto Raptors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11/28/2023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TUE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Atlanta Hawks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12/16/2023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SAT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Atlanta Hawks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1/3/2024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Washington Wizards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1/5/2024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Washington Wizards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2/12/2024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Philadelphia 76ers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2/22/2024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THU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Orlando Magic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3/3/2024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York Knicks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3/5/2024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TUE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Boston Celtics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3/10/2024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Brooklyn Nets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3/25/2024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Charlotte Hornets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3/29/2024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Philadelphia 76ers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FF2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092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4/14/2024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Charlotte Hornets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FD966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pic>
        <p:nvPicPr>
          <p:cNvPr id="3" name="Slide 10 - Liam Jennings">
            <a:hlinkClick r:id="" action="ppaction://media"/>
            <a:extLst>
              <a:ext uri="{FF2B5EF4-FFF2-40B4-BE49-F238E27FC236}">
                <a16:creationId xmlns:a16="http://schemas.microsoft.com/office/drawing/2014/main" id="{68700C31-178B-1E22-F49C-AB505FC640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593" y="4499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237"/>
    </mc:Choice>
    <mc:Fallback>
      <p:transition spd="slow" advTm="262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0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Four</a:t>
            </a:r>
            <a:endParaRPr/>
          </a:p>
        </p:txBody>
      </p:sp>
      <p:sp>
        <p:nvSpPr>
          <p:cNvPr id="134" name="Google Shape;134;p23"/>
          <p:cNvSpPr txBox="1">
            <a:spLocks noGrp="1"/>
          </p:cNvSpPr>
          <p:nvPr>
            <p:ph type="body" idx="1"/>
          </p:nvPr>
        </p:nvSpPr>
        <p:spPr>
          <a:xfrm>
            <a:off x="311725" y="2002200"/>
            <a:ext cx="3127500" cy="24969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K-Means Centers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Opponent All-Stars: 0.8780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Former All-Stars: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Distance: 1597.2982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Top 5 Picks: 0.1707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Division: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Conference: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Days: 3.8293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endParaRPr sz="1800"/>
          </a:p>
        </p:txBody>
      </p:sp>
      <p:graphicFrame>
        <p:nvGraphicFramePr>
          <p:cNvPr id="135" name="Google Shape;135;p23"/>
          <p:cNvGraphicFramePr/>
          <p:nvPr/>
        </p:nvGraphicFramePr>
        <p:xfrm>
          <a:off x="4655675" y="1019988"/>
          <a:ext cx="3857150" cy="3103525"/>
        </p:xfrm>
        <a:graphic>
          <a:graphicData uri="http://schemas.openxmlformats.org/drawingml/2006/table">
            <a:tbl>
              <a:tblPr>
                <a:noFill/>
                <a:tableStyleId>{84592421-77E5-4030-9CCD-048926E0D18A}</a:tableStyleId>
              </a:tblPr>
              <a:tblGrid>
                <a:gridCol w="980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47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08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1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1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Date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DOW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Opponent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Cluster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10/27/2023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Oklahoma City Thunder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11/5/2023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Golden State Warriors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11/19/2023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Denver Nuggets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11/30/2023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THU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Portland Trail Blazers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12/18/2023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Houston Rockets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12/20/2023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Utah Jazz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12/21/2023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THU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New Orleans Pelicans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1/7/2024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San Antonio Spurs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1/29/2024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Angeles Clippers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2/5/2024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Sacramento Kings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3/8/2024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Minnesota Timberwolves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3/11/2024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Phoenix Suns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22475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4/10/2024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L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Memphis Grizzlies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0" marR="0" marT="0" marB="0">
                    <a:lnR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A9D08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2EFD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  <p:pic>
        <p:nvPicPr>
          <p:cNvPr id="2" name="Slide 11 - Liam Jennings">
            <a:hlinkClick r:id="" action="ppaction://media"/>
            <a:extLst>
              <a:ext uri="{FF2B5EF4-FFF2-40B4-BE49-F238E27FC236}">
                <a16:creationId xmlns:a16="http://schemas.microsoft.com/office/drawing/2014/main" id="{9DA304D2-73B2-A802-34E4-972D307EE9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593" y="4499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891"/>
    </mc:Choice>
    <mc:Fallback>
      <p:transition spd="slow" advTm="178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8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2617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Bibliography</a:t>
            </a:r>
            <a:endParaRPr dirty="0"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5206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19100" indent="-285750">
              <a:buSzPts val="1500"/>
            </a:pPr>
            <a:r>
              <a:rPr lang="en-US" sz="2000" dirty="0"/>
              <a:t>Scraped attendance data from:</a:t>
            </a:r>
          </a:p>
          <a:p>
            <a:pPr marL="876300" lvl="1" indent="-285750">
              <a:buSzPts val="1500"/>
            </a:pPr>
            <a:r>
              <a:rPr lang="en-US" sz="2000" dirty="0">
                <a:hlinkClick r:id="rId5"/>
              </a:rPr>
              <a:t>https://www.basketball-reference.com/leagues/NBA_2022_games.html</a:t>
            </a:r>
            <a:endParaRPr lang="en-US" sz="2000" dirty="0"/>
          </a:p>
          <a:p>
            <a:pPr marL="876300" lvl="1" indent="-285750">
              <a:buSzPts val="1500"/>
            </a:pPr>
            <a:r>
              <a:rPr lang="en-US" sz="2000" dirty="0">
                <a:hlinkClick r:id="rId6"/>
              </a:rPr>
              <a:t>https://www.basketball-reference.com/leagues/NBA_2023_games.html</a:t>
            </a:r>
            <a:endParaRPr lang="en-US" sz="2000" dirty="0"/>
          </a:p>
          <a:p>
            <a:pPr marL="419100" indent="-285750">
              <a:buSzPts val="1500"/>
            </a:pPr>
            <a:r>
              <a:rPr lang="en-US" sz="2000" dirty="0"/>
              <a:t>Scraped distance data from:</a:t>
            </a:r>
          </a:p>
          <a:p>
            <a:pPr marL="876300" lvl="1" indent="-285750">
              <a:buSzPts val="1500"/>
            </a:pPr>
            <a:r>
              <a:rPr lang="en-US" sz="2000" dirty="0">
                <a:hlinkClick r:id="rId7"/>
              </a:rPr>
              <a:t>https://console.cloud.google.com/google/maps-apis/api-list?project=secure-theme-405222</a:t>
            </a:r>
            <a:r>
              <a:rPr lang="en-US" sz="2000" dirty="0"/>
              <a:t>			</a:t>
            </a:r>
          </a:p>
        </p:txBody>
      </p:sp>
      <p:pic>
        <p:nvPicPr>
          <p:cNvPr id="4" name="Slide 12 - References">
            <a:hlinkClick r:id="" action="ppaction://media"/>
            <a:extLst>
              <a:ext uri="{FF2B5EF4-FFF2-40B4-BE49-F238E27FC236}">
                <a16:creationId xmlns:a16="http://schemas.microsoft.com/office/drawing/2014/main" id="{38F43A5E-11F5-7AF1-3882-32A7EBCED1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588618" y="451780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10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40"/>
    </mc:Choice>
    <mc:Fallback>
      <p:transition spd="slow" advTm="34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Explanation of Process Followed to Develop Model</a:t>
            </a:r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5206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Wanted to look at this project as Business Analysts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Our focus was to ensure high attendance and ticket revenue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Begun by defining and adding additional variables into the dataset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Data Dictionary listed on next slide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Decided to run multiple linear regression for attendance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Realized that the majority of games were sellouts, resulting in poor prediction capabilities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Instead of attendance, wanted to look at popularity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Our focus changed from selling tickets to pricing tickets</a:t>
            </a:r>
            <a:endParaRPr sz="14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Unable to calculate a reliable metric for game popularity for a prediction model</a:t>
            </a:r>
            <a:endParaRPr sz="14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Created a k-means clustering model in order to group the games</a:t>
            </a:r>
            <a:endParaRPr sz="1600"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From the information provided by k-means, able to tier games based on popularity</a:t>
            </a:r>
            <a:endParaRPr sz="1400"/>
          </a:p>
        </p:txBody>
      </p:sp>
      <p:pic>
        <p:nvPicPr>
          <p:cNvPr id="2" name="Slide 2">
            <a:hlinkClick r:id="" action="ppaction://media"/>
            <a:extLst>
              <a:ext uri="{FF2B5EF4-FFF2-40B4-BE49-F238E27FC236}">
                <a16:creationId xmlns:a16="http://schemas.microsoft.com/office/drawing/2014/main" id="{B1894F59-1597-7F6A-5925-67639B2385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618" y="4475612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766"/>
    </mc:Choice>
    <mc:Fallback xmlns="">
      <p:transition spd="slow" advTm="517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Description/Dictionary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 rotWithShape="1">
          <a:blip r:embed="rId5">
            <a:alphaModFix/>
          </a:blip>
          <a:srcRect l="872" t="1642"/>
          <a:stretch/>
        </p:blipFill>
        <p:spPr>
          <a:xfrm>
            <a:off x="861500" y="1302350"/>
            <a:ext cx="7609225" cy="3841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lide 3">
            <a:hlinkClick r:id="" action="ppaction://media"/>
            <a:extLst>
              <a:ext uri="{FF2B5EF4-FFF2-40B4-BE49-F238E27FC236}">
                <a16:creationId xmlns:a16="http://schemas.microsoft.com/office/drawing/2014/main" id="{C033778F-BEF2-E9BD-EDB6-A7058A566D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88643" y="450441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40"/>
    </mc:Choice>
    <mc:Fallback xmlns="">
      <p:transition spd="slow" advTm="13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 of Chosen Criteria and its Importance</a:t>
            </a:r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body" idx="1"/>
          </p:nvPr>
        </p:nvSpPr>
        <p:spPr>
          <a:xfrm>
            <a:off x="311725" y="1505700"/>
            <a:ext cx="3999900" cy="32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/>
              <a:t>Variables</a:t>
            </a:r>
            <a:endParaRPr b="1" dirty="0"/>
          </a:p>
          <a:p>
            <a:pPr marL="457200" lvl="0" indent="-298767" algn="l" rtl="0">
              <a:spcBef>
                <a:spcPts val="120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Opponent All-Star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Fans may want to see a more competitive game (teams with more all-stars) than a blowout (teams with less all-stars)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Distance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Can determine how far opposing fans are traveling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The closer the opposing team, we expect more fans will travel to the game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Top 5 Pick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Fans want to see the new faces of the league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Former All-Star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Fans want to see their beloved stars play their old team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Division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Division games are more important than not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Conference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Conference games are more important than not</a:t>
            </a:r>
            <a:endParaRPr dirty="0"/>
          </a:p>
          <a:p>
            <a:pPr marL="457200" lvl="0" indent="-298767" algn="l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 dirty="0"/>
              <a:t>Days</a:t>
            </a:r>
            <a:endParaRPr dirty="0"/>
          </a:p>
          <a:p>
            <a:pPr marL="914400" lvl="1" indent="-287972" algn="l" rtl="0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 dirty="0"/>
              <a:t>Fans have better attendance on certain days (e.g., weekends)</a:t>
            </a:r>
            <a:endParaRPr dirty="0"/>
          </a:p>
        </p:txBody>
      </p:sp>
      <p:sp>
        <p:nvSpPr>
          <p:cNvPr id="85" name="Google Shape;85;p16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2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Methods</a:t>
            </a:r>
            <a:endParaRPr b="1" dirty="0"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Multiple Linear Regression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We attempted to tier games by using a multiple linear regression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Target variable: attendance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Goal was to predict future attendance and determine which variables were most important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dirty="0"/>
              <a:t>k-means Clustering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Shifted focus from ticket sales to ticket price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We wanted to predict popularity of each game instead of attendance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Clustering allowed us to group games and tier them</a:t>
            </a:r>
            <a:endParaRPr dirty="0"/>
          </a:p>
        </p:txBody>
      </p:sp>
      <p:pic>
        <p:nvPicPr>
          <p:cNvPr id="2" name="Slide 4">
            <a:hlinkClick r:id="" action="ppaction://media"/>
            <a:extLst>
              <a:ext uri="{FF2B5EF4-FFF2-40B4-BE49-F238E27FC236}">
                <a16:creationId xmlns:a16="http://schemas.microsoft.com/office/drawing/2014/main" id="{A840F69A-6678-4FC3-A1BA-C79F734709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593" y="450321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062"/>
    </mc:Choice>
    <mc:Fallback xmlns="">
      <p:transition spd="slow" advTm="430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06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Demonstration of Model Performance on Schedule 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531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Our model was able to cluster the Cavalier’s schedule into four categories using the variables already discussed</a:t>
            </a:r>
            <a:endParaRPr sz="14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In order to gain the most accurate clusters, all seasons were included in the model</a:t>
            </a:r>
            <a:endParaRPr sz="1400"/>
          </a:p>
          <a:p>
            <a:pPr marL="914400" lvl="1" indent="-304800" algn="l" rtl="0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This way, the 2023-2024 season tiers will be based off of the past two seasons</a:t>
            </a:r>
            <a:endParaRPr sz="1200"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A more detailed output of the k-means clustering model are depicted on the following slide</a:t>
            </a:r>
            <a:endParaRPr sz="1400"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24251" y="1804825"/>
            <a:ext cx="5321304" cy="2777076"/>
          </a:xfrm>
          <a:prstGeom prst="rect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" name="Slide 5">
            <a:hlinkClick r:id="" action="ppaction://media"/>
            <a:extLst>
              <a:ext uri="{FF2B5EF4-FFF2-40B4-BE49-F238E27FC236}">
                <a16:creationId xmlns:a16="http://schemas.microsoft.com/office/drawing/2014/main" id="{F7A52446-7479-8516-ECFB-9D863CC5F7A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558192" y="45819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124"/>
    </mc:Choice>
    <mc:Fallback xmlns="">
      <p:transition spd="slow" advTm="211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 Information</a:t>
            </a:r>
            <a:endParaRPr/>
          </a:p>
        </p:txBody>
      </p:sp>
      <p:graphicFrame>
        <p:nvGraphicFramePr>
          <p:cNvPr id="98" name="Google Shape;98;p18"/>
          <p:cNvGraphicFramePr/>
          <p:nvPr/>
        </p:nvGraphicFramePr>
        <p:xfrm>
          <a:off x="225850" y="1406600"/>
          <a:ext cx="2026000" cy="3563275"/>
        </p:xfrm>
        <a:graphic>
          <a:graphicData uri="http://schemas.openxmlformats.org/drawingml/2006/table">
            <a:tbl>
              <a:tblPr>
                <a:noFill/>
                <a:tableStyleId>{88860E27-EB99-4137-A76E-5C79BCC84226}</a:tableStyleId>
              </a:tblPr>
              <a:tblGrid>
                <a:gridCol w="10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3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Cluster 1</a:t>
                      </a:r>
                      <a:endParaRPr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Opponent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1.5556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Former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Distance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1345.9004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Top 5 Picks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Division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Conference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0.5555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2.2222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99" name="Google Shape;99;p18"/>
          <p:cNvGraphicFramePr/>
          <p:nvPr/>
        </p:nvGraphicFramePr>
        <p:xfrm>
          <a:off x="2422625" y="1406600"/>
          <a:ext cx="2026000" cy="3563275"/>
        </p:xfrm>
        <a:graphic>
          <a:graphicData uri="http://schemas.openxmlformats.org/drawingml/2006/table">
            <a:tbl>
              <a:tblPr>
                <a:noFill/>
                <a:tableStyleId>{88860E27-EB99-4137-A76E-5C79BCC84226}</a:tableStyleId>
              </a:tblPr>
              <a:tblGrid>
                <a:gridCol w="10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3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Cluster 2</a:t>
                      </a:r>
                      <a:endParaRPr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Opponent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0.8780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Former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Distance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1597.2928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Top 5 Picks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0.1707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Division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Conference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3.8293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00" name="Google Shape;100;p18"/>
          <p:cNvGraphicFramePr/>
          <p:nvPr/>
        </p:nvGraphicFramePr>
        <p:xfrm>
          <a:off x="4711788" y="1406600"/>
          <a:ext cx="2026000" cy="3563275"/>
        </p:xfrm>
        <a:graphic>
          <a:graphicData uri="http://schemas.openxmlformats.org/drawingml/2006/table">
            <a:tbl>
              <a:tblPr>
                <a:noFill/>
                <a:tableStyleId>{88860E27-EB99-4137-A76E-5C79BCC84226}</a:tableStyleId>
              </a:tblPr>
              <a:tblGrid>
                <a:gridCol w="10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3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Cluster 3</a:t>
                      </a:r>
                      <a:endParaRPr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Opponent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0.9583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Former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Distance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315.7136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Top 5 Picks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.2500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Division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Conference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4.6667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01" name="Google Shape;101;p18"/>
          <p:cNvGraphicFramePr/>
          <p:nvPr/>
        </p:nvGraphicFramePr>
        <p:xfrm>
          <a:off x="6892200" y="1406600"/>
          <a:ext cx="2026000" cy="3563275"/>
        </p:xfrm>
        <a:graphic>
          <a:graphicData uri="http://schemas.openxmlformats.org/drawingml/2006/table">
            <a:tbl>
              <a:tblPr>
                <a:noFill/>
                <a:tableStyleId>{88860E27-EB99-4137-A76E-5C79BCC84226}</a:tableStyleId>
              </a:tblPr>
              <a:tblGrid>
                <a:gridCol w="10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97300"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Cluster 4</a:t>
                      </a:r>
                      <a:endParaRPr/>
                    </a:p>
                  </a:txBody>
                  <a:tcPr marL="91425" marR="91425" marT="91425" marB="91425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9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Opponent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0.7872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01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Former All-Stars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Distance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592.0245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Top 5 Picks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0.1702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Division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0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44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Conference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6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Days</a:t>
                      </a:r>
                      <a:endParaRPr sz="12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4.3191</a:t>
                      </a:r>
                      <a:endParaRPr sz="120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2" name="Slide 6">
            <a:hlinkClick r:id="" action="ppaction://media"/>
            <a:extLst>
              <a:ext uri="{FF2B5EF4-FFF2-40B4-BE49-F238E27FC236}">
                <a16:creationId xmlns:a16="http://schemas.microsoft.com/office/drawing/2014/main" id="{A45E0D16-E5D0-22CF-A1AA-DA44A193A4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44912" y="515518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919"/>
    </mc:Choice>
    <mc:Fallback xmlns="">
      <p:transition spd="slow" advTm="179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1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311700" y="261700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Metrics or Evaluation Measures Used to Assess Quality of Tiering</a:t>
            </a:r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85206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While the attendance numbers do not change from cluster to cluster, we understand that the general popularity of each cluster fluctuates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 To capture this popularity factor, the cluster centers and means were used to determine the differences between clusters</a:t>
            </a:r>
            <a:endParaRPr sz="1500" dirty="0"/>
          </a:p>
          <a:p>
            <a:pPr marL="914400" lvl="1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500" dirty="0"/>
              <a:t>Each cluster center’s means were evaluated and determined to impact popularity to different degrees, which led to the overall tiering of games</a:t>
            </a:r>
            <a:endParaRPr sz="1500" dirty="0"/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 dirty="0"/>
              <a:t>With the absence of a popularity metric, logical reasoning was conducted to determine the tiering of the clusters</a:t>
            </a:r>
            <a:endParaRPr sz="1500" dirty="0"/>
          </a:p>
        </p:txBody>
      </p:sp>
      <p:pic>
        <p:nvPicPr>
          <p:cNvPr id="5" name="Slide 7 - Liam Jennings">
            <a:hlinkClick r:id="" action="ppaction://media"/>
            <a:extLst>
              <a:ext uri="{FF2B5EF4-FFF2-40B4-BE49-F238E27FC236}">
                <a16:creationId xmlns:a16="http://schemas.microsoft.com/office/drawing/2014/main" id="{78441877-6942-28CE-3D70-83D02B988E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618" y="4453914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340"/>
    </mc:Choice>
    <mc:Fallback>
      <p:transition spd="slow" advTm="34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8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7317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One</a:t>
            </a:r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311725" y="2002200"/>
            <a:ext cx="3127500" cy="24969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K-Means Centers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Opponent All-Stars: 0.9583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Former All-Stars: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Distance: 315.7136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Top 5 Picks: .2500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Division: 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Conference: 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Days: 4.6667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endParaRPr sz="1800"/>
          </a:p>
        </p:txBody>
      </p:sp>
      <p:graphicFrame>
        <p:nvGraphicFramePr>
          <p:cNvPr id="114" name="Google Shape;114;p20"/>
          <p:cNvGraphicFramePr/>
          <p:nvPr/>
        </p:nvGraphicFramePr>
        <p:xfrm>
          <a:off x="4572000" y="901200"/>
          <a:ext cx="3728450" cy="3265154"/>
        </p:xfrm>
        <a:graphic>
          <a:graphicData uri="http://schemas.openxmlformats.org/drawingml/2006/table">
            <a:tbl>
              <a:tblPr>
                <a:noFill/>
                <a:tableStyleId>{84592421-77E5-4030-9CCD-048926E0D18A}</a:tableStyleId>
              </a:tblPr>
              <a:tblGrid>
                <a:gridCol w="1103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7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660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Date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DOW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Opponent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Cluster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10/28/2023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Indiana Pacers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11/17/2023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Detroit Pistons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12/29/2023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Milwaukee Bucks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1/15/2024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MON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Chicago Bulls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1/17/2024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Milwaukee Bucks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1/31/2024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Detroit Pistons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2/14/2024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Chicago Bulls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4/12/2024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FRI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Indiana Pacers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F4B084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3" name="Slide 8 - Liam Jennings">
            <a:hlinkClick r:id="" action="ppaction://media"/>
            <a:extLst>
              <a:ext uri="{FF2B5EF4-FFF2-40B4-BE49-F238E27FC236}">
                <a16:creationId xmlns:a16="http://schemas.microsoft.com/office/drawing/2014/main" id="{118AC136-67E5-3A24-8DEC-D4A575A618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593" y="4499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09"/>
    </mc:Choice>
    <mc:Fallback>
      <p:transition spd="slow" advTm="269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Tier Two</a:t>
            </a:r>
            <a:endParaRPr/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1"/>
          </p:nvPr>
        </p:nvSpPr>
        <p:spPr>
          <a:xfrm>
            <a:off x="311725" y="2002200"/>
            <a:ext cx="3127500" cy="2496900"/>
          </a:xfrm>
          <a:prstGeom prst="rect">
            <a:avLst/>
          </a:prstGeom>
          <a:ln w="9525" cap="flat" cmpd="sng">
            <a:solidFill>
              <a:schemeClr val="accent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K-Means Centers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Opponent All-Stars: 1.5556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Former All-Stars: 1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Distance: 1345.9004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Top 5 Picks: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Division: 0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Conference: .5555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800">
                <a:latin typeface="Arial"/>
                <a:ea typeface="Arial"/>
                <a:cs typeface="Arial"/>
                <a:sym typeface="Arial"/>
              </a:rPr>
              <a:t>Days: 2.2222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852"/>
              <a:buNone/>
            </a:pPr>
            <a:endParaRPr sz="1800"/>
          </a:p>
        </p:txBody>
      </p:sp>
      <p:graphicFrame>
        <p:nvGraphicFramePr>
          <p:cNvPr id="121" name="Google Shape;121;p21"/>
          <p:cNvGraphicFramePr/>
          <p:nvPr/>
        </p:nvGraphicFramePr>
        <p:xfrm>
          <a:off x="4652200" y="1647900"/>
          <a:ext cx="3802850" cy="1807822"/>
        </p:xfrm>
        <a:graphic>
          <a:graphicData uri="http://schemas.openxmlformats.org/drawingml/2006/table">
            <a:tbl>
              <a:tblPr>
                <a:noFill/>
                <a:tableStyleId>{84592421-77E5-4030-9CCD-048926E0D18A}</a:tableStyleId>
              </a:tblPr>
              <a:tblGrid>
                <a:gridCol w="1007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48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24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2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Event Date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DOW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Opponent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b="1">
                          <a:solidFill>
                            <a:srgbClr val="FFFFFF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Cluster</a:t>
                      </a:r>
                      <a:endParaRPr sz="1100" b="1">
                        <a:solidFill>
                          <a:srgbClr val="FFFFFF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11/22/2023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Miami Heat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11/25/2023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SAT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Los Angeles Lakers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2/27/2024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TUE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Dallas Mavericks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9E1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3/20/2024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WED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Miami Heat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1</a:t>
                      </a:r>
                      <a:endParaRPr sz="11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R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7625" cap="flat" cmpd="sng">
                      <a:solidFill>
                        <a:srgbClr val="8EA9DB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2" name="Slide 9 - Liam Jennings">
            <a:hlinkClick r:id="" action="ppaction://media"/>
            <a:extLst>
              <a:ext uri="{FF2B5EF4-FFF2-40B4-BE49-F238E27FC236}">
                <a16:creationId xmlns:a16="http://schemas.microsoft.com/office/drawing/2014/main" id="{D6C8B942-5889-18CD-7116-E27A3A4D13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88593" y="4499100"/>
            <a:ext cx="487363" cy="4873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51"/>
    </mc:Choice>
    <mc:Fallback>
      <p:transition spd="slow" advTm="227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5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969</Words>
  <Application>Microsoft Office PowerPoint</Application>
  <PresentationFormat>On-screen Show (16:9)</PresentationFormat>
  <Paragraphs>330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Roboto</vt:lpstr>
      <vt:lpstr>Arial</vt:lpstr>
      <vt:lpstr>Calibri</vt:lpstr>
      <vt:lpstr>Merriweather</vt:lpstr>
      <vt:lpstr>Paradigm</vt:lpstr>
      <vt:lpstr>Cleveland Cavaliers Hackathon 2023</vt:lpstr>
      <vt:lpstr>Explanation of Process Followed to Develop Model</vt:lpstr>
      <vt:lpstr>Data Description/Dictionary</vt:lpstr>
      <vt:lpstr>Description of Chosen Criteria and its Importance</vt:lpstr>
      <vt:lpstr>Demonstration of Model Performance on Schedule </vt:lpstr>
      <vt:lpstr>Cluster Information</vt:lpstr>
      <vt:lpstr>Metrics or Evaluation Measures Used to Assess Quality of Tiering</vt:lpstr>
      <vt:lpstr>Tier One</vt:lpstr>
      <vt:lpstr>Tier Two</vt:lpstr>
      <vt:lpstr>Tier Three</vt:lpstr>
      <vt:lpstr>Tier Four</vt:lpstr>
      <vt:lpstr>Bibliography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Cleveland Cavaliers Hackathon 2023</dc:title>
  <dc:creator>Brogan Berkey</dc:creator>
  <cp:lastModifiedBy>Liam Jennings</cp:lastModifiedBy>
  <cp:revision>4</cp:revision>
  <dcterms:modified xsi:type="dcterms:W3CDTF">2023-11-21T00:38:07Z</dcterms:modified>
</cp:coreProperties>
</file>